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0" d="100"/>
          <a:sy n="100" d="100"/>
        </p:scale>
        <p:origin x="444" y="13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89603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2748769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253942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398213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217839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186178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47529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211594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310108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91439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E622CD6-A707-4266-90FB-4F3A2E187E5D}"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267176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22CD6-A707-4266-90FB-4F3A2E187E5D}" type="datetimeFigureOut">
              <a:rPr lang="ru-RU" smtClean="0"/>
              <a:pPr/>
              <a:t>08.07.2021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73ADD-09B9-452F-8628-4481378F2E9A}" type="slidenum">
              <a:rPr lang="ru-RU" smtClean="0"/>
              <a:pPr/>
              <a:t>‹#›</a:t>
            </a:fld>
            <a:endParaRPr lang="ru-RU"/>
          </a:p>
        </p:txBody>
      </p:sp>
    </p:spTree>
    <p:extLst>
      <p:ext uri="{BB962C8B-B14F-4D97-AF65-F5344CB8AC3E}">
        <p14:creationId xmlns:p14="http://schemas.microsoft.com/office/powerpoint/2010/main" xmlns="" val="3893414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s04.infourok.ru/uploads/ex/11e7/0019049e-f58729ff/3/img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799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Заголовок 3"/>
          <p:cNvSpPr>
            <a:spLocks noGrp="1"/>
          </p:cNvSpPr>
          <p:nvPr>
            <p:ph type="ctrTitle"/>
          </p:nvPr>
        </p:nvSpPr>
        <p:spPr>
          <a:xfrm>
            <a:off x="3438525" y="657224"/>
            <a:ext cx="8382000" cy="2744760"/>
          </a:xfrm>
        </p:spPr>
        <p:txBody>
          <a:bodyPr>
            <a:noAutofit/>
          </a:bodyPr>
          <a:lstStyle/>
          <a:p>
            <a:pPr algn="just">
              <a:lnSpc>
                <a:spcPct val="115000"/>
              </a:lnSpc>
              <a:spcAft>
                <a:spcPts val="1000"/>
              </a:spcAft>
            </a:pPr>
            <a:r>
              <a:rPr lang="ru-RU" sz="1400" b="1" dirty="0" smtClean="0">
                <a:solidFill>
                  <a:srgbClr val="42424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400" b="1" dirty="0" smtClean="0">
                <a:solidFill>
                  <a:srgbClr val="424242"/>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smtClean="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t/>
            </a:r>
            <a:br>
              <a:rPr lang="ru-RU" sz="1400" b="1" dirty="0">
                <a:solidFill>
                  <a:srgbClr val="424242"/>
                </a:solidFill>
                <a:latin typeface="Calibri" panose="020F0502020204030204" pitchFamily="34" charset="0"/>
                <a:ea typeface="Times New Roman" panose="02020603050405020304" pitchFamily="18" charset="0"/>
                <a:cs typeface="Times New Roman" panose="02020603050405020304" pitchFamily="18" charset="0"/>
              </a:rPr>
            </a:br>
            <a:r>
              <a:rPr lang="ru-RU" sz="1400" b="1" dirty="0" smtClean="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Систематические занятия, требующие тонких движений пальцев, повышают работоспособность головного мозга, давая мощный толчок ребенку к познавательной и творческой активности.</a:t>
            </a:r>
            <a:r>
              <a:rPr lang="ru-RU" sz="1400" dirty="0" smtClean="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400" dirty="0" smtClean="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400" b="1" dirty="0" smtClean="0">
                <a:solidFill>
                  <a:srgbClr val="424242"/>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t/>
            </a:r>
            <a:b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br>
            <a:r>
              <a:rPr lang="ru-RU" sz="1400" dirty="0" smtClean="0">
                <a:solidFill>
                  <a:srgbClr val="424242"/>
                </a:solidFill>
                <a:effectLst/>
                <a:latin typeface="Calibri" panose="020F0502020204030204" pitchFamily="34" charset="0"/>
                <a:ea typeface="Times New Roman" panose="02020603050405020304" pitchFamily="18" charset="0"/>
                <a:cs typeface="Times New Roman" panose="02020603050405020304" pitchFamily="18" charset="0"/>
              </a:rPr>
              <a:t>У многих детей с нарушениями речи недостаточно развита двигательная активность пальцев рук. На пальцах рук находятся "активные точки", массаж которых улучшает работу мозга, двигательной области коры головного мозга. Доказано, что движения пальцев рук стимулируют развитие центральной нервной системы и ускоряют развитие речи ребенка. Постоянная стимуляция зон коры головного мозга является важным структурным элементом в системе логопедического воздействия. Одним из видов развивающего массажа, используемых в логопедической практике, является массаж и самомассаж кистей и пальцев рук.</a:t>
            </a:r>
            <a: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t/>
            </a:r>
            <a:b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br>
            <a:r>
              <a:rPr lang="ru-RU" sz="1400" dirty="0" smtClean="0">
                <a:solidFill>
                  <a:srgbClr val="424242"/>
                </a:solidFill>
                <a:effectLst/>
                <a:latin typeface="Calibri" panose="020F0502020204030204" pitchFamily="34" charset="0"/>
                <a:ea typeface="Times New Roman" panose="02020603050405020304" pitchFamily="18" charset="0"/>
                <a:cs typeface="Times New Roman" panose="02020603050405020304" pitchFamily="18" charset="0"/>
              </a:rPr>
              <a:t>При использовании элементов массажа и самомассажа можно применять различные подручные средства: цветные карандаши, грецкие орехи, варежку с пуговицами, прищепки, щётки для одежды и другие.</a:t>
            </a:r>
            <a: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t/>
            </a:r>
            <a:br>
              <a:rPr lang="ru-RU" sz="1400" dirty="0" smtClean="0">
                <a:effectLst/>
                <a:latin typeface="Calibri" panose="020F0502020204030204" pitchFamily="34" charset="0"/>
                <a:ea typeface="Times New Roman" panose="02020603050405020304" pitchFamily="18" charset="0"/>
                <a:cs typeface="Times New Roman" panose="02020603050405020304" pitchFamily="18" charset="0"/>
              </a:rPr>
            </a:br>
            <a:endParaRPr lang="ru-RU" sz="1400" dirty="0"/>
          </a:p>
        </p:txBody>
      </p:sp>
      <p:sp>
        <p:nvSpPr>
          <p:cNvPr id="5" name="Подзаголовок 4"/>
          <p:cNvSpPr>
            <a:spLocks noGrp="1"/>
          </p:cNvSpPr>
          <p:nvPr>
            <p:ph type="subTitle" idx="1"/>
          </p:nvPr>
        </p:nvSpPr>
        <p:spPr>
          <a:xfrm>
            <a:off x="3171826" y="3495678"/>
            <a:ext cx="8648699" cy="938209"/>
          </a:xfrm>
        </p:spPr>
        <p:txBody>
          <a:bodyPr>
            <a:normAutofit fontScale="62500" lnSpcReduction="20000"/>
          </a:bodyPr>
          <a:lstStyle/>
          <a:p>
            <a:pPr>
              <a:lnSpc>
                <a:spcPct val="115000"/>
              </a:lnSpc>
              <a:spcAft>
                <a:spcPts val="1000"/>
              </a:spcAft>
            </a:pPr>
            <a:r>
              <a:rPr lang="ru-RU"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Одной из нетрадиционных логопедических технологий является Су – </a:t>
            </a:r>
            <a:r>
              <a:rPr lang="ru-RU" dirty="0" err="1"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Джок</a:t>
            </a:r>
            <a:r>
              <a:rPr lang="ru-RU"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терапия («Су» – кисть, «</a:t>
            </a:r>
            <a:r>
              <a:rPr lang="ru-RU" dirty="0" err="1"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Джок</a:t>
            </a:r>
            <a:r>
              <a:rPr lang="ru-RU"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 стопа). Это высокоэффективная, простая и безопасная в применении терапия, последнее достижение восточной медицины, разработанная южно-корейским профессором Пак </a:t>
            </a:r>
            <a:r>
              <a:rPr lang="ru-RU" dirty="0" err="1"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Чже</a:t>
            </a:r>
            <a:r>
              <a:rPr lang="ru-RU"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dirty="0" err="1"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Ву</a:t>
            </a:r>
            <a:r>
              <a:rPr lang="ru-RU"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ru-RU" sz="1800"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pic>
        <p:nvPicPr>
          <p:cNvPr id="6" name="Рисунок 5" descr="C:\Users\Admin\Desktop\DSC01209.JPG"/>
          <p:cNvPicPr/>
          <p:nvPr/>
        </p:nvPicPr>
        <p:blipFill>
          <a:blip r:embed="rId3" cstate="print"/>
          <a:srcRect/>
          <a:stretch>
            <a:fillRect/>
          </a:stretch>
        </p:blipFill>
        <p:spPr bwMode="auto">
          <a:xfrm>
            <a:off x="4145874" y="4643809"/>
            <a:ext cx="1295401" cy="1535163"/>
          </a:xfrm>
          <a:prstGeom prst="rect">
            <a:avLst/>
          </a:prstGeom>
          <a:noFill/>
          <a:ln w="9525">
            <a:noFill/>
            <a:miter lim="800000"/>
            <a:headEnd/>
            <a:tailEnd/>
          </a:ln>
        </p:spPr>
      </p:pic>
      <p:pic>
        <p:nvPicPr>
          <p:cNvPr id="7" name="Рисунок 6" descr="http://govorusha.info/uploads/posts/2015-01/1421318521_7.jpg"/>
          <p:cNvPicPr/>
          <p:nvPr/>
        </p:nvPicPr>
        <p:blipFill>
          <a:blip r:embed="rId4"/>
          <a:srcRect/>
          <a:stretch>
            <a:fillRect/>
          </a:stretch>
        </p:blipFill>
        <p:spPr bwMode="auto">
          <a:xfrm>
            <a:off x="2510208" y="4866466"/>
            <a:ext cx="1330078" cy="1201768"/>
          </a:xfrm>
          <a:prstGeom prst="rect">
            <a:avLst/>
          </a:prstGeom>
          <a:noFill/>
          <a:ln w="9525">
            <a:noFill/>
            <a:miter lim="800000"/>
            <a:headEnd/>
            <a:tailEnd/>
          </a:ln>
        </p:spPr>
      </p:pic>
      <p:pic>
        <p:nvPicPr>
          <p:cNvPr id="8" name="Рисунок 7" descr="C:\Users\Admin\Desktop\DSC01211.JPG"/>
          <p:cNvPicPr/>
          <p:nvPr/>
        </p:nvPicPr>
        <p:blipFill>
          <a:blip r:embed="rId5" cstate="print"/>
          <a:srcRect/>
          <a:stretch>
            <a:fillRect/>
          </a:stretch>
        </p:blipFill>
        <p:spPr bwMode="auto">
          <a:xfrm>
            <a:off x="1171575" y="3622675"/>
            <a:ext cx="1181100" cy="1312893"/>
          </a:xfrm>
          <a:prstGeom prst="rect">
            <a:avLst/>
          </a:prstGeom>
          <a:noFill/>
          <a:ln w="9525">
            <a:noFill/>
            <a:miter lim="800000"/>
            <a:headEnd/>
            <a:tailEnd/>
          </a:ln>
        </p:spPr>
      </p:pic>
      <p:pic>
        <p:nvPicPr>
          <p:cNvPr id="9" name="Рисунок 8" descr="C:\Users\Admin\Desktop\DSC01201.JPG"/>
          <p:cNvPicPr/>
          <p:nvPr/>
        </p:nvPicPr>
        <p:blipFill>
          <a:blip r:embed="rId6" cstate="print"/>
          <a:srcRect/>
          <a:stretch>
            <a:fillRect/>
          </a:stretch>
        </p:blipFill>
        <p:spPr bwMode="auto">
          <a:xfrm>
            <a:off x="309563" y="1951831"/>
            <a:ext cx="2608511" cy="1509713"/>
          </a:xfrm>
          <a:prstGeom prst="rect">
            <a:avLst/>
          </a:prstGeom>
          <a:noFill/>
          <a:ln w="9525">
            <a:noFill/>
            <a:miter lim="800000"/>
            <a:headEnd/>
            <a:tailEnd/>
          </a:ln>
        </p:spPr>
      </p:pic>
      <p:pic>
        <p:nvPicPr>
          <p:cNvPr id="10" name="Рисунок 9" descr="http://govorusha.info/uploads/posts/2015-01/1420981464_oblozhka.jpg"/>
          <p:cNvPicPr/>
          <p:nvPr/>
        </p:nvPicPr>
        <p:blipFill>
          <a:blip r:embed="rId7"/>
          <a:srcRect/>
          <a:stretch>
            <a:fillRect/>
          </a:stretch>
        </p:blipFill>
        <p:spPr bwMode="auto">
          <a:xfrm>
            <a:off x="309563" y="139699"/>
            <a:ext cx="2490788" cy="1651001"/>
          </a:xfrm>
          <a:prstGeom prst="rect">
            <a:avLst/>
          </a:prstGeom>
          <a:noFill/>
          <a:ln w="9525">
            <a:noFill/>
            <a:miter lim="800000"/>
            <a:headEnd/>
            <a:tailEnd/>
          </a:ln>
        </p:spPr>
      </p:pic>
      <p:pic>
        <p:nvPicPr>
          <p:cNvPr id="11" name="Рисунок 10" descr="C:\Users\Admin\Desktop\упражнения с солью.jpg"/>
          <p:cNvPicPr/>
          <p:nvPr/>
        </p:nvPicPr>
        <p:blipFill>
          <a:blip r:embed="rId8" cstate="print"/>
          <a:srcRect/>
          <a:stretch>
            <a:fillRect/>
          </a:stretch>
        </p:blipFill>
        <p:spPr bwMode="auto">
          <a:xfrm>
            <a:off x="5627013" y="4488657"/>
            <a:ext cx="2595133" cy="1724025"/>
          </a:xfrm>
          <a:prstGeom prst="rect">
            <a:avLst/>
          </a:prstGeom>
          <a:noFill/>
          <a:ln w="9525">
            <a:noFill/>
            <a:miter lim="800000"/>
            <a:headEnd/>
            <a:tailEnd/>
          </a:ln>
        </p:spPr>
      </p:pic>
      <p:pic>
        <p:nvPicPr>
          <p:cNvPr id="12" name="Рисунок 11" descr="C:\Users\Admin\Desktop\DSC01205.JPG"/>
          <p:cNvPicPr/>
          <p:nvPr/>
        </p:nvPicPr>
        <p:blipFill>
          <a:blip r:embed="rId9" cstate="print"/>
          <a:srcRect/>
          <a:stretch>
            <a:fillRect/>
          </a:stretch>
        </p:blipFill>
        <p:spPr bwMode="auto">
          <a:xfrm>
            <a:off x="8787544" y="4488657"/>
            <a:ext cx="2880581" cy="1951831"/>
          </a:xfrm>
          <a:prstGeom prst="rect">
            <a:avLst/>
          </a:prstGeom>
          <a:noFill/>
          <a:ln w="9525">
            <a:noFill/>
            <a:miter lim="800000"/>
            <a:headEnd/>
            <a:tailEnd/>
          </a:ln>
        </p:spPr>
      </p:pic>
    </p:spTree>
    <p:extLst>
      <p:ext uri="{BB962C8B-B14F-4D97-AF65-F5344CB8AC3E}">
        <p14:creationId xmlns:p14="http://schemas.microsoft.com/office/powerpoint/2010/main" xmlns="" val="5494539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44</Words>
  <Application>Microsoft Office PowerPoint</Application>
  <PresentationFormat>Произвольный</PresentationFormat>
  <Paragraphs>2</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        Систематические занятия, требующие тонких движений пальцев, повышают работоспособность головного мозга, давая мощный толчок ребенку к познавательной и творческой активности.   У многих детей с нарушениями речи недостаточно развита двигательная активность пальцев рук. На пальцах рук находятся "активные точки", массаж которых улучшает работу мозга, двигательной области коры головного мозга. Доказано, что движения пальцев рук стимулируют развитие центральной нервной системы и ускоряют развитие речи ребенка. Постоянная стимуляция зон коры головного мозга является важным структурным элементом в системе логопедического воздействия. Одним из видов развивающего массажа, используемых в логопедической практике, является массаж и самомассаж кистей и пальцев рук. При использовании элементов массажа и самомассажа можно применять различные подручные средства: цветные карандаши, грецкие орехи, варежку с пуговицами, прищепки, щётки для одежды и другие. </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СРЦдН</cp:lastModifiedBy>
  <cp:revision>3</cp:revision>
  <dcterms:created xsi:type="dcterms:W3CDTF">2020-10-14T21:31:30Z</dcterms:created>
  <dcterms:modified xsi:type="dcterms:W3CDTF">2021-07-08T11:17:16Z</dcterms:modified>
</cp:coreProperties>
</file>